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Baskerville Old Face" panose="02020602080505020303" pitchFamily="18" charset="0"/>
      <p:regular r:id="rId42"/>
    </p:embeddedFont>
    <p:embeddedFont>
      <p:font typeface="Pretendard SemiBold" panose="020B0600000101010101" charset="-127"/>
      <p:bold r:id="rId43"/>
    </p:embeddedFont>
    <p:embeddedFont>
      <p:font typeface="Pretendard Regular" panose="020B0600000101010101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Pretendard Medium" panose="020B0600000101010101" charset="-127"/>
      <p:bold r:id="rId47"/>
    </p:embeddedFont>
    <p:embeddedFont>
      <p:font typeface="Pretendard Bold" panose="020B0600000101010101" charset="-12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1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2B26B-280A-47CA-B1F9-3B0011A8CA5A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9CC22-224A-4B9F-B1B5-4396179E8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8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CC22-224A-4B9F-B1B5-4396179E83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6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CC22-224A-4B9F-B1B5-4396179E83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0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CC22-224A-4B9F-B1B5-4396179E83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10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CC22-224A-4B9F-B1B5-4396179E83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ko-KR" altLang="en-US" b="1" dirty="0" smtClean="0"/>
              <a:t>테스트 벡터 코드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오른쪽은 시뮬레이션 실행 후 </a:t>
            </a:r>
            <a:r>
              <a:rPr lang="en-US" altLang="ko-KR" dirty="0" err="1" smtClean="0"/>
              <a:t>Vivado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Tcl</a:t>
            </a:r>
            <a:r>
              <a:rPr lang="en-US" altLang="ko-KR" dirty="0" smtClean="0"/>
              <a:t> </a:t>
            </a:r>
            <a:r>
              <a:rPr lang="ko-KR" altLang="en-US" dirty="0" smtClean="0"/>
              <a:t>콘솔에 출력된 </a:t>
            </a:r>
            <a:r>
              <a:rPr lang="ko-KR" altLang="en-US" b="1" dirty="0" smtClean="0"/>
              <a:t>결과 화면</a:t>
            </a:r>
            <a:r>
              <a:rPr lang="ko-KR" altLang="en-US" dirty="0" smtClean="0"/>
              <a:t>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CC22-224A-4B9F-B1B5-4396179E83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7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9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png"/><Relationship Id="rId7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.png"/><Relationship Id="rId7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214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0" y="34471"/>
            <a:ext cx="6667500" cy="666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5461000"/>
            <a:ext cx="108077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6500" b="0" i="0" u="none" strike="noStrike" dirty="0">
                <a:solidFill>
                  <a:srgbClr val="323232"/>
                </a:solidFill>
                <a:latin typeface="Pretendard SemiBold"/>
              </a:rPr>
              <a:t>RISC-V RV32I </a:t>
            </a:r>
            <a:r>
              <a:rPr lang="en-US" sz="6500" b="0" i="0" u="none" strike="noStrike" dirty="0" smtClean="0">
                <a:solidFill>
                  <a:srgbClr val="323232"/>
                </a:solidFill>
                <a:latin typeface="Pretendard SemiBold"/>
              </a:rPr>
              <a:t>CPU </a:t>
            </a:r>
            <a:r>
              <a:rPr lang="ko-KR" sz="6500" b="0" i="0" u="none" strike="noStrike" dirty="0">
                <a:solidFill>
                  <a:srgbClr val="323232"/>
                </a:solidFill>
                <a:ea typeface="Pretendard SemiBold"/>
              </a:rPr>
              <a:t>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9283700"/>
            <a:ext cx="501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000" b="0" i="0" u="none" strike="noStrike" spc="100">
                <a:solidFill>
                  <a:srgbClr val="323232"/>
                </a:solidFill>
                <a:ea typeface="Pretendard Medium"/>
              </a:rPr>
              <a:t>이은성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901700"/>
            <a:ext cx="13576300" cy="937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073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L-Type Block Diagram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1028700"/>
            <a:ext cx="4864100" cy="855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700" y="5143500"/>
            <a:ext cx="5969000" cy="444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700" y="-25400"/>
            <a:ext cx="5969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L-Type 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200" y="9601200"/>
            <a:ext cx="8763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test vector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42600" y="9601200"/>
            <a:ext cx="6235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tcl console Result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0500"/>
            <a:ext cx="18275300" cy="755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1700"/>
            <a:ext cx="91440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92300"/>
            <a:ext cx="9144000" cy="71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7300" y="9982200"/>
            <a:ext cx="66040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7200" y="10185400"/>
            <a:ext cx="25908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00" y="5549900"/>
            <a:ext cx="146304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000" y="6070600"/>
            <a:ext cx="146304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2600" y="4470400"/>
            <a:ext cx="33528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1700" y="4470400"/>
            <a:ext cx="33528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2600" y="4749800"/>
            <a:ext cx="33528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1700" y="4749800"/>
            <a:ext cx="3352800" cy="6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6900" y="4191000"/>
            <a:ext cx="1130300" cy="6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4191000"/>
            <a:ext cx="1130300" cy="6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700" y="1231900"/>
            <a:ext cx="9194800" cy="660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0" y="-25400"/>
            <a:ext cx="12839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L-Type Simulation "LW", "LH"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914400"/>
            <a:ext cx="13728700" cy="938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073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S-Type Block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700" y="7188200"/>
            <a:ext cx="6172200" cy="2400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2311400"/>
            <a:ext cx="7620000" cy="727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1168400"/>
            <a:ext cx="76200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" y="1638300"/>
            <a:ext cx="7620000" cy="228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700" y="-25400"/>
            <a:ext cx="5969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S-Type Simulation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00" y="9601200"/>
            <a:ext cx="8763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test vector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2600" y="9601200"/>
            <a:ext cx="6235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tcl console Result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2540000"/>
            <a:ext cx="18288000" cy="473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4267200"/>
            <a:ext cx="86995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4495800"/>
            <a:ext cx="86995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900" y="3695700"/>
            <a:ext cx="119634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6388100"/>
            <a:ext cx="86995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5041900"/>
            <a:ext cx="86995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5308600"/>
            <a:ext cx="86995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5588000"/>
            <a:ext cx="8699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7226300"/>
            <a:ext cx="86995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700" y="-25400"/>
            <a:ext cx="5969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S-Type Simulation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901700"/>
            <a:ext cx="13652500" cy="938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073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I-Type Block 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574800"/>
            <a:ext cx="8902700" cy="706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" y="-25400"/>
            <a:ext cx="5969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I-Type 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700" y="8940800"/>
            <a:ext cx="8763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test vector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14100" y="8940800"/>
            <a:ext cx="6235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tcl console Result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1943" y="5448300"/>
            <a:ext cx="5820014" cy="30400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000"/>
            <a:ext cx="18275300" cy="554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" y="-25400"/>
            <a:ext cx="1054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I-Type Simulation "ANDI", "ORI"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400" y="8013700"/>
            <a:ext cx="79629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2100" y="8280400"/>
            <a:ext cx="15748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300" y="5562600"/>
            <a:ext cx="8686800" cy="63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" y="1155046"/>
            <a:ext cx="11033990" cy="1181754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400" y="7693122"/>
            <a:ext cx="79629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901700"/>
            <a:ext cx="13639800" cy="937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073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B-Type Block Diagram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0" y="-6578600"/>
            <a:ext cx="13373100" cy="1337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5700" y="571500"/>
            <a:ext cx="1854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5700" y="1778000"/>
            <a:ext cx="6337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400" b="0" i="1" u="none" strike="noStrike">
                <a:solidFill>
                  <a:srgbClr val="323232"/>
                </a:solidFill>
                <a:latin typeface="Baskerville Old Face"/>
              </a:rPr>
              <a:t>Table of Contents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527300"/>
            <a:ext cx="381000" cy="381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25273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0700" y="24384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프로젝트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개요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3581400"/>
            <a:ext cx="3810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9200" y="35941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0700" y="34925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개발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환경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4635500"/>
            <a:ext cx="381000" cy="38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19200" y="46355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90700" y="4559300"/>
            <a:ext cx="5016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3000" b="0" i="0" u="none" strike="noStrike">
                <a:solidFill>
                  <a:srgbClr val="323232"/>
                </a:solidFill>
                <a:latin typeface="Pretendard Medium"/>
              </a:rPr>
              <a:t>Block Diagram &amp; Simulation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676900"/>
            <a:ext cx="381000" cy="381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19200" y="56769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90700" y="55880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C-Test Program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설명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743700"/>
            <a:ext cx="381000" cy="381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06500" y="67437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78000" y="66548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Trouble Shooting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7797800"/>
            <a:ext cx="381000" cy="381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19200" y="78105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90700" y="77089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느낀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700" y="4216400"/>
            <a:ext cx="6172200" cy="466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054100"/>
            <a:ext cx="4864100" cy="7810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700" y="-25400"/>
            <a:ext cx="5969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B-Type 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200" y="9601200"/>
            <a:ext cx="8763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test vector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42600" y="9601200"/>
            <a:ext cx="6235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tcl console Result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5700"/>
            <a:ext cx="18275300" cy="784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900" y="4559300"/>
            <a:ext cx="1270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876800"/>
            <a:ext cx="1270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200" y="9321800"/>
            <a:ext cx="2921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500" y="3962400"/>
            <a:ext cx="3048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200" y="4254500"/>
            <a:ext cx="3048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10172700"/>
            <a:ext cx="292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300" y="7518400"/>
            <a:ext cx="12446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8100" y="8140700"/>
            <a:ext cx="8763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980000">
            <a:off x="3314700" y="7581900"/>
            <a:ext cx="50546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0" y="4559300"/>
            <a:ext cx="1270000" cy="6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4876800"/>
            <a:ext cx="1270000" cy="6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980000">
            <a:off x="5664200" y="7556500"/>
            <a:ext cx="50546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10160000"/>
            <a:ext cx="12700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980000">
            <a:off x="8407400" y="7556500"/>
            <a:ext cx="50546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3700" y="10147300"/>
            <a:ext cx="444500" cy="6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4559300"/>
            <a:ext cx="1270000" cy="6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4864100"/>
            <a:ext cx="1270000" cy="6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500" y="4559300"/>
            <a:ext cx="1270000" cy="6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7800" y="4876800"/>
            <a:ext cx="1270000" cy="6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980000">
            <a:off x="10452100" y="7556500"/>
            <a:ext cx="50546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7800" y="10160000"/>
            <a:ext cx="1270000" cy="6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5400" y="4559300"/>
            <a:ext cx="1270000" cy="63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2700" y="4876800"/>
            <a:ext cx="1270000" cy="63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980000">
            <a:off x="12738100" y="7543800"/>
            <a:ext cx="5054600" cy="21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32000" y="10160000"/>
            <a:ext cx="444500" cy="63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700" y="-25400"/>
            <a:ext cx="1054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B-Type Simulation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901700"/>
            <a:ext cx="13677900" cy="937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78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LU-Type Block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914400"/>
            <a:ext cx="13716000" cy="937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58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AU-Type Block Diagram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200" y="6324600"/>
            <a:ext cx="61722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2260600"/>
            <a:ext cx="8280400" cy="5041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-25400"/>
            <a:ext cx="1017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LU-Type, AU-Type 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7607300"/>
            <a:ext cx="8343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test vector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14100" y="7607300"/>
            <a:ext cx="6235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tcl console Result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3700"/>
            <a:ext cx="18275300" cy="610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00" y="9982200"/>
            <a:ext cx="65151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5200" y="10248900"/>
            <a:ext cx="46101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700" y="6146800"/>
            <a:ext cx="21844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800" y="6146800"/>
            <a:ext cx="21844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9800" y="8331200"/>
            <a:ext cx="58293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900" y="8331200"/>
            <a:ext cx="62357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4400" y="6705600"/>
            <a:ext cx="143764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9100" y="7531100"/>
            <a:ext cx="64897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1800" y="7264400"/>
            <a:ext cx="64897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1800" y="7797800"/>
            <a:ext cx="6489700" cy="6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473200"/>
            <a:ext cx="9321800" cy="171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0" y="-25400"/>
            <a:ext cx="1017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LU-Type, AU-Type Simulation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914400"/>
            <a:ext cx="13779500" cy="937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073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J-Type Block Diagram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2120900"/>
            <a:ext cx="8699500" cy="502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200" y="5816600"/>
            <a:ext cx="6172200" cy="132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-25400"/>
            <a:ext cx="1017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J-Type 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700" y="7696200"/>
            <a:ext cx="8763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test vector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14100" y="7696200"/>
            <a:ext cx="6235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tcl console Result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3403600"/>
            <a:ext cx="18262600" cy="692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25400"/>
            <a:ext cx="1017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J-Type Simulation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5588000"/>
            <a:ext cx="762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" y="901700"/>
            <a:ext cx="91313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00" y="6121400"/>
            <a:ext cx="7620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6400800"/>
            <a:ext cx="7620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0223500"/>
            <a:ext cx="7620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6184900"/>
            <a:ext cx="7620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400" y="6426200"/>
            <a:ext cx="7620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9100" y="6654800"/>
            <a:ext cx="7620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914400"/>
            <a:ext cx="13652500" cy="938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886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JL-Type Block Diagram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12700"/>
            <a:ext cx="4902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RISC-V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911600"/>
            <a:ext cx="7048500" cy="3263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69400" y="3924300"/>
            <a:ext cx="8788400" cy="359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학습목표</a:t>
            </a:r>
          </a:p>
          <a:p>
            <a:pPr lvl="0" algn="l">
              <a:lnSpc>
                <a:spcPct val="132800"/>
              </a:lnSpc>
            </a:pPr>
            <a:endParaRPr lang="ko-KR" sz="30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 RISC-V ISA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기반하여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CPU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요소인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DataPath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ControlUnit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132800"/>
              </a:lnSpc>
            </a:pPr>
            <a:endParaRPr lang="ko-KR" sz="2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 R, I, S, B, L, U, J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형식의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명령어를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처리할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CPU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코어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검증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2374900"/>
            <a:ext cx="8902700" cy="511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200" y="6172200"/>
            <a:ext cx="6172200" cy="132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-25400"/>
            <a:ext cx="1017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JL-Type 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700" y="7886700"/>
            <a:ext cx="8763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test vector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14100" y="7886700"/>
            <a:ext cx="6235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tcl console Result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200"/>
            <a:ext cx="18288000" cy="885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25400"/>
            <a:ext cx="1017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JL-Type Simulation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00" y="4495800"/>
            <a:ext cx="19431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733800"/>
            <a:ext cx="7620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6400800"/>
            <a:ext cx="7620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10223500"/>
            <a:ext cx="7620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454400"/>
            <a:ext cx="7620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100" y="8077200"/>
            <a:ext cx="7620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400" y="8851900"/>
            <a:ext cx="7620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975100"/>
            <a:ext cx="7620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300" y="4813300"/>
            <a:ext cx="762000" cy="6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5080000"/>
            <a:ext cx="762000" cy="6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5054600"/>
            <a:ext cx="762000" cy="6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4800600"/>
            <a:ext cx="7620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10223500"/>
            <a:ext cx="762000" cy="6350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4774" y="6972300"/>
            <a:ext cx="762000" cy="63500"/>
          </a:xfrm>
          <a:prstGeom prst="rect">
            <a:avLst/>
          </a:prstGeom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1402" y="7236512"/>
            <a:ext cx="762000" cy="63500"/>
          </a:xfrm>
          <a:prstGeom prst="rect">
            <a:avLst/>
          </a:prstGeom>
        </p:spPr>
      </p:pic>
      <p:pic>
        <p:nvPicPr>
          <p:cNvPr id="2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4774" y="7480300"/>
            <a:ext cx="7620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14500"/>
            <a:ext cx="15646400" cy="287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0" y="1714500"/>
            <a:ext cx="12090400" cy="622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400" y="1714500"/>
            <a:ext cx="5676900" cy="737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8102600"/>
            <a:ext cx="31750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97000" y="6743700"/>
            <a:ext cx="29083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83400" y="8813800"/>
            <a:ext cx="9398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9207500"/>
            <a:ext cx="4648200" cy="215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-12700"/>
            <a:ext cx="4902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C-Test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9900" y="4711700"/>
            <a:ext cx="510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C code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37200" y="7950200"/>
            <a:ext cx="3644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Assembly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25300" y="9105900"/>
            <a:ext cx="3644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Machine Code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34000"/>
            <a:ext cx="18262600" cy="328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0" y="1257300"/>
            <a:ext cx="36449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1257300"/>
            <a:ext cx="3632200" cy="207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0" y="1257300"/>
            <a:ext cx="3644900" cy="119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737100" y="4635500"/>
            <a:ext cx="26543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01600" y="4927600"/>
            <a:ext cx="21082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040100" y="4203700"/>
            <a:ext cx="35306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0287000" y="8267700"/>
            <a:ext cx="17526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4274800" y="8813800"/>
            <a:ext cx="660400" cy="215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0" y="-12700"/>
            <a:ext cx="618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C-Test Simulation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99200" y="4267200"/>
            <a:ext cx="2514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Add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호출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57000" y="4267200"/>
            <a:ext cx="233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main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복귀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087600" y="4267200"/>
            <a:ext cx="274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main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종료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71100" y="9271000"/>
            <a:ext cx="233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3+5 = 8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16000" y="9271000"/>
            <a:ext cx="1841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sum = 8 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4457700"/>
            <a:ext cx="6172200" cy="204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4914900"/>
            <a:ext cx="6286500" cy="113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200" y="1079500"/>
            <a:ext cx="6172200" cy="266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400" y="1079500"/>
            <a:ext cx="5156200" cy="266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5372100"/>
            <a:ext cx="23876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-12700"/>
            <a:ext cx="618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Trouble Shooting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9000" y="3771900"/>
            <a:ext cx="3810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S-Type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Logic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1300" y="6527800"/>
            <a:ext cx="6235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1000" y="7188200"/>
            <a:ext cx="105410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S-Type Logic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Byte_Enable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BE_WData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동시에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출력</a:t>
            </a:r>
          </a:p>
          <a:p>
            <a:pPr lvl="0" algn="ctr">
              <a:lnSpc>
                <a:spcPct val="116199"/>
              </a:lnSpc>
            </a:pPr>
            <a:endParaRPr lang="ko-KR" sz="19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BE_WData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이미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32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비트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정렬된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데이터로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출력되므로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, Byte_Enable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불필요</a:t>
            </a:r>
          </a:p>
          <a:p>
            <a:pPr lvl="0" algn="ctr">
              <a:lnSpc>
                <a:spcPct val="116199"/>
              </a:lnSpc>
            </a:pPr>
            <a:endParaRPr lang="ko-KR" sz="19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RAM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에서도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Byte_Enable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부분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쓰기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대신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, 32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비트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BE_WData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값으로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쓰기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ctr">
              <a:lnSpc>
                <a:spcPct val="116199"/>
              </a:lnSpc>
            </a:pPr>
            <a:endParaRPr lang="ko-KR" sz="19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=&gt;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불필요한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제어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신호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제거로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데이터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경로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단순화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및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설계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효율</a:t>
            </a:r>
            <a:r>
              <a:rPr lang="en-US" sz="1900" b="1" i="0" u="none" strike="noStrike">
                <a:solidFill>
                  <a:srgbClr val="FD0808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FD0808"/>
                </a:solidFill>
                <a:ea typeface="Pretendard Regular"/>
              </a:rPr>
              <a:t>향상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9700" y="6070600"/>
            <a:ext cx="6350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RAM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-1549400"/>
            <a:ext cx="13373100" cy="133731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35100" y="3327400"/>
          <a:ext cx="15417800" cy="3975100"/>
        </p:xfrm>
        <a:graphic>
          <a:graphicData uri="http://schemas.openxmlformats.org/drawingml/2006/table">
            <a:tbl>
              <a:tblPr/>
              <a:tblGrid>
                <a:gridCol w="314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세부내용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High Level Language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인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C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코드를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Low Level Language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인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어셈블리어와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머신코드로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변환하는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과정을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직접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수행하면서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RV32I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명령어가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실제로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어떻게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동작하는지를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이해할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있었다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.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특히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고급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언어에서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작성된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추상적인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연산이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어셈블리어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단계에서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구체적인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명령어들의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조합으로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표현되고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다시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머신코드로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변환되며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하드웨어가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해석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가능한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형태로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바뀌는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과정을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통해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명령어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처리의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흐름을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명확히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파악할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있었다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.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이를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통해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소프트웨어와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하드웨어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사이의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연결고리를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이해하게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되었고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RV32I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아키텍처의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동작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원리를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보다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체계적으로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습득할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있었다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3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RV32I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Single-Cycle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방식으로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구현했을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때는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구조가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단순하여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명령어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동작을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이해하기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쉽고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또한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직관적이라는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장점이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있었다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.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그러나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모든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명령어가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동일한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클록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사이클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내에서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수행되기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때문에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가장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지연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시간을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갖는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명령어에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맞춰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클록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주기를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설정해야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했고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이는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전체적인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성능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저하로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이어졌다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.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반면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Multi-Cycle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방식은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명령어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실행을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여러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단계로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분할하여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각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단계별로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클록을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사용하기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때문에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클록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주기를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짧게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설정할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있고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하드웨어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자원의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활용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효율도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높였다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.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다만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제어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회로가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복잡해지고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난이도가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상승하는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한계가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있었다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.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따라서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학습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단계에서는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Single-Cycle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방식이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명령어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동작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원리를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이해하는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데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유리하며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실제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효율을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고려할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때는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Multi-Cycle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방식이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보다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적합하다는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점을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확인할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수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있었다</a:t>
                      </a:r>
                      <a:r>
                        <a:rPr lang="en-US" sz="18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618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</a:t>
            </a:r>
            <a:r>
              <a:rPr lang="ko-KR" sz="5000" b="0" i="0" u="none" strike="noStrike">
                <a:solidFill>
                  <a:srgbClr val="323232"/>
                </a:solidFill>
                <a:ea typeface="Pretendard SemiBold"/>
              </a:rPr>
              <a:t>느낀</a:t>
            </a: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5000" b="0" i="0" u="none" strike="noStrike">
                <a:solidFill>
                  <a:srgbClr val="323232"/>
                </a:solidFill>
                <a:ea typeface="Pretendard SemiBold"/>
              </a:rPr>
              <a:t>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900" y="1600200"/>
            <a:ext cx="3073400" cy="285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900" y="5511800"/>
            <a:ext cx="3111500" cy="302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100" y="1689100"/>
            <a:ext cx="6172200" cy="2781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-12700"/>
            <a:ext cx="4902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</a:t>
            </a:r>
            <a:r>
              <a:rPr lang="ko-KR" sz="5000" b="0" i="0" u="none" strike="noStrike">
                <a:solidFill>
                  <a:srgbClr val="323232"/>
                </a:solidFill>
                <a:ea typeface="Pretendard SemiBold"/>
              </a:rPr>
              <a:t>개발</a:t>
            </a: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5000" b="0" i="0" u="none" strike="noStrike">
                <a:solidFill>
                  <a:srgbClr val="323232"/>
                </a:solidFill>
                <a:ea typeface="Pretendard SemiBold"/>
              </a:rPr>
              <a:t>환경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1000" y="4432300"/>
            <a:ext cx="6248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EDA Tool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60100" y="4432300"/>
            <a:ext cx="6057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Language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8400" y="8547100"/>
            <a:ext cx="13398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IDE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771900"/>
            <a:ext cx="3835400" cy="198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1409700"/>
            <a:ext cx="53721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600" y="1409700"/>
            <a:ext cx="8458200" cy="273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6900" y="4572000"/>
            <a:ext cx="8496300" cy="266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0900" y="7797800"/>
            <a:ext cx="13322300" cy="186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" y="6248400"/>
            <a:ext cx="3835400" cy="1739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-12700"/>
            <a:ext cx="7073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TestBench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4800" y="3263900"/>
            <a:ext cx="5435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Macro Path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4800" y="5816600"/>
            <a:ext cx="3898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ROM, RF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초기화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4800" y="8013700"/>
            <a:ext cx="3898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CPU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초기화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4200" y="4152900"/>
            <a:ext cx="8521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레지스터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파일의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값과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기대값이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일치하는지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확인하는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task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86900" y="7251700"/>
            <a:ext cx="8521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메모리의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값과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기대값이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일치하는지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확인하는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task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84800" y="9677400"/>
            <a:ext cx="12623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지정한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사이클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안에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결과가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나오면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종료하는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task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2273300"/>
            <a:ext cx="14312900" cy="676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073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ControlUnit State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876300"/>
            <a:ext cx="13830300" cy="941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2700"/>
            <a:ext cx="7073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R-Type Block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360900" y="3683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Pretendard Medium"/>
              </a:rPr>
              <a:t>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1092200"/>
            <a:ext cx="8699500" cy="850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5956300"/>
            <a:ext cx="6172200" cy="363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700" y="-25400"/>
            <a:ext cx="5969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R-Type Simulation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200" y="9601200"/>
            <a:ext cx="8763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test vector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42600" y="9601200"/>
            <a:ext cx="6235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tcl console Result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0" y="876300"/>
            <a:ext cx="1827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100"/>
            <a:ext cx="18275300" cy="834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3949700"/>
            <a:ext cx="10274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4216400"/>
            <a:ext cx="102743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4483100"/>
            <a:ext cx="10248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500" y="4762500"/>
            <a:ext cx="102489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00" y="5054600"/>
            <a:ext cx="10261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8100" y="5308600"/>
            <a:ext cx="88265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5200" y="9448800"/>
            <a:ext cx="66040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8100" y="3124200"/>
            <a:ext cx="99314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7200" y="9728200"/>
            <a:ext cx="66040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74600" y="10007600"/>
            <a:ext cx="5778500" cy="6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14400"/>
            <a:ext cx="14770100" cy="1028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00" y="-25400"/>
            <a:ext cx="5969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000" b="0" i="0" u="none" strike="noStrike">
                <a:solidFill>
                  <a:srgbClr val="323232"/>
                </a:solidFill>
                <a:latin typeface="Pretendard SemiBold"/>
              </a:rPr>
              <a:t> R-Type Simulation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432</Words>
  <Application>Microsoft Office PowerPoint</Application>
  <PresentationFormat>사용자 지정</PresentationFormat>
  <Paragraphs>110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Calibri</vt:lpstr>
      <vt:lpstr>Baskerville Old Face</vt:lpstr>
      <vt:lpstr>Pretendard SemiBold</vt:lpstr>
      <vt:lpstr>Pretendard Regular</vt:lpstr>
      <vt:lpstr>맑은 고딕</vt:lpstr>
      <vt:lpstr>Arial</vt:lpstr>
      <vt:lpstr>Pretendard Medium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kccistc</cp:lastModifiedBy>
  <cp:revision>16</cp:revision>
  <dcterms:created xsi:type="dcterms:W3CDTF">2006-08-16T00:00:00Z</dcterms:created>
  <dcterms:modified xsi:type="dcterms:W3CDTF">2025-08-26T02:45:32Z</dcterms:modified>
</cp:coreProperties>
</file>